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9" r:id="rId4"/>
    <p:sldId id="302" r:id="rId5"/>
    <p:sldId id="282" r:id="rId6"/>
    <p:sldId id="261" r:id="rId7"/>
    <p:sldId id="263" r:id="rId8"/>
    <p:sldId id="264" r:id="rId9"/>
    <p:sldId id="303" r:id="rId10"/>
    <p:sldId id="298" r:id="rId11"/>
    <p:sldId id="299" r:id="rId12"/>
    <p:sldId id="300" r:id="rId13"/>
    <p:sldId id="301" r:id="rId14"/>
    <p:sldId id="304" r:id="rId15"/>
    <p:sldId id="306" r:id="rId16"/>
    <p:sldId id="305" r:id="rId17"/>
    <p:sldId id="307" r:id="rId18"/>
    <p:sldId id="308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265" r:id="rId29"/>
    <p:sldId id="291" r:id="rId30"/>
    <p:sldId id="270" r:id="rId31"/>
    <p:sldId id="292" r:id="rId32"/>
    <p:sldId id="274" r:id="rId33"/>
    <p:sldId id="297" r:id="rId34"/>
    <p:sldId id="295" r:id="rId35"/>
    <p:sldId id="296" r:id="rId36"/>
    <p:sldId id="283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9" d="100"/>
          <a:sy n="99" d="100"/>
        </p:scale>
        <p:origin x="-188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18/07/18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18/07/18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18/07/18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 indent="457200">
              <a:defRPr/>
            </a:lvl2pPr>
            <a:lvl3pPr indent="914400">
              <a:defRPr/>
            </a:lvl3pPr>
            <a:lvl4pPr indent="1371600"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3258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18/07/18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18/07/18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18/07/18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18/07/18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18/07/18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18/07/18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18/07/18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18/07/18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hyperlink" Target="http://creativecommons.org/licenses/by-nc-sa/4.0/" TargetMode="Externa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2015.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4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75635" y="6492098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ankmcsherry.org/graph/scalability/cost/2015/01/15/COST.html" TargetMode="External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frankmcsherry.org/assets/COST.pdf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aboratory-journal.com/science/information-technology-it/big-data-genomics-challenges-and-solutions" TargetMode="External"/><Relationship Id="rId3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msweb.cern.ch/phedex" TargetMode="External"/><Relationship Id="rId3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800" y="1231483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Cloud Computing and Big Data</a:t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/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Big Data Introduction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074" name="Subtitle 4"/>
          <p:cNvSpPr>
            <a:spLocks noGrp="1"/>
          </p:cNvSpPr>
          <p:nvPr>
            <p:ph type="subTitle" idx="1"/>
          </p:nvPr>
        </p:nvSpPr>
        <p:spPr bwMode="auto">
          <a:xfrm>
            <a:off x="1371824" y="4162310"/>
            <a:ext cx="6400354" cy="175245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Software Engineering Programme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July 2018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64" y="1417638"/>
            <a:ext cx="8561154" cy="423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71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Lambda Architecture instantiation (WSO2)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378" y="1671829"/>
            <a:ext cx="7792650" cy="422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26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Lambda Architecture (</a:t>
            </a:r>
            <a:r>
              <a:rPr lang="en-US" dirty="0" err="1" smtClean="0"/>
              <a:t>MapR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996"/>
          <a:stretch/>
        </p:blipFill>
        <p:spPr>
          <a:xfrm>
            <a:off x="0" y="1562890"/>
            <a:ext cx="9144000" cy="445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46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Map Reduce</a:t>
            </a:r>
          </a:p>
          <a:p>
            <a:pPr lvl="1"/>
            <a:r>
              <a:rPr lang="en-US" dirty="0" err="1" smtClean="0"/>
              <a:t>Hadoop</a:t>
            </a:r>
            <a:r>
              <a:rPr lang="en-US" dirty="0" smtClean="0"/>
              <a:t>, Spark,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In-Memory Directed Acyclic Graphs</a:t>
            </a:r>
          </a:p>
          <a:p>
            <a:pPr lvl="1"/>
            <a:r>
              <a:rPr lang="en-US" dirty="0" smtClean="0"/>
              <a:t>Spark, </a:t>
            </a:r>
            <a:r>
              <a:rPr lang="en-US" dirty="0" err="1" smtClean="0"/>
              <a:t>Tez</a:t>
            </a:r>
            <a:endParaRPr lang="en-US" dirty="0"/>
          </a:p>
          <a:p>
            <a:r>
              <a:rPr lang="en-US" dirty="0" err="1" smtClean="0"/>
              <a:t>Realtime</a:t>
            </a:r>
            <a:r>
              <a:rPr lang="en-US" dirty="0" smtClean="0"/>
              <a:t> Stream processing</a:t>
            </a:r>
          </a:p>
          <a:p>
            <a:pPr lvl="1"/>
            <a:r>
              <a:rPr lang="en-US" dirty="0" smtClean="0"/>
              <a:t>Spark, Storm, Siddhi</a:t>
            </a:r>
          </a:p>
          <a:p>
            <a:r>
              <a:rPr lang="en-US" dirty="0" err="1" smtClean="0"/>
              <a:t>NoSQL</a:t>
            </a:r>
            <a:endParaRPr lang="en-US" dirty="0" smtClean="0"/>
          </a:p>
          <a:p>
            <a:pPr lvl="1"/>
            <a:r>
              <a:rPr lang="en-US" dirty="0" smtClean="0"/>
              <a:t>Cassandra, Mongo, </a:t>
            </a:r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Statistical Analysis</a:t>
            </a:r>
          </a:p>
          <a:p>
            <a:pPr lvl="1"/>
            <a:r>
              <a:rPr lang="en-US" dirty="0" smtClean="0"/>
              <a:t>R, </a:t>
            </a:r>
            <a:r>
              <a:rPr lang="en-US" dirty="0" err="1" smtClean="0"/>
              <a:t>SparkR</a:t>
            </a:r>
            <a:r>
              <a:rPr lang="en-US" dirty="0" smtClean="0"/>
              <a:t>, </a:t>
            </a:r>
            <a:r>
              <a:rPr lang="en-US" dirty="0" err="1" smtClean="0"/>
              <a:t>MapR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Mahout, MLlib, </a:t>
            </a:r>
            <a:r>
              <a:rPr lang="en-US" smtClean="0"/>
              <a:t>TensorFlow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9534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1231900"/>
            <a:ext cx="48133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91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systems, new diagram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1358900"/>
            <a:ext cx="49530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820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Scalability at what COST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COST = Configuration that Outperforms a Single Thread</a:t>
            </a:r>
          </a:p>
          <a:p>
            <a:pPr lvl="1"/>
            <a:r>
              <a:rPr lang="en-US" sz="1600" dirty="0">
                <a:hlinkClick r:id="rId2"/>
              </a:rPr>
              <a:t>http://www.frankmcsherry.org/assets/</a:t>
            </a:r>
            <a:r>
              <a:rPr lang="en-US" sz="1600" dirty="0" smtClean="0">
                <a:hlinkClick r:id="rId2"/>
              </a:rPr>
              <a:t>COST.pdf</a:t>
            </a:r>
            <a:r>
              <a:rPr lang="en-US" sz="1600" dirty="0" smtClean="0"/>
              <a:t> </a:t>
            </a:r>
          </a:p>
          <a:p>
            <a:pPr lvl="1"/>
            <a:r>
              <a:rPr lang="en-US" sz="1600" dirty="0">
                <a:hlinkClick r:id="rId3"/>
              </a:rPr>
              <a:t>http://www.frankmcsherry.org/graph/scalability/cost/2015/01/15/</a:t>
            </a:r>
            <a:r>
              <a:rPr lang="en-US" sz="1600" dirty="0" smtClean="0">
                <a:hlinkClick r:id="rId3"/>
              </a:rPr>
              <a:t>COST.html</a:t>
            </a:r>
            <a:r>
              <a:rPr lang="en-US" sz="1600" dirty="0" smtClean="0"/>
              <a:t> </a:t>
            </a:r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45" y="3727869"/>
            <a:ext cx="5560583" cy="313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70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Why Python?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83820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31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Big Data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a great language for Data Science</a:t>
            </a:r>
          </a:p>
          <a:p>
            <a:pPr lvl="1"/>
            <a:r>
              <a:rPr lang="en-US" dirty="0" err="1" smtClean="0"/>
              <a:t>NumPy</a:t>
            </a:r>
            <a:r>
              <a:rPr lang="en-US" dirty="0" smtClean="0"/>
              <a:t>, Pandas, many graphic packages</a:t>
            </a:r>
          </a:p>
          <a:p>
            <a:r>
              <a:rPr lang="en-US" dirty="0" smtClean="0"/>
              <a:t>Python is a great language for Spark</a:t>
            </a:r>
          </a:p>
          <a:p>
            <a:pPr lvl="1"/>
            <a:r>
              <a:rPr lang="en-US" dirty="0" smtClean="0"/>
              <a:t>Lambdas, concise statements, </a:t>
            </a:r>
            <a:r>
              <a:rPr lang="en-US" dirty="0" err="1" smtClean="0"/>
              <a:t>DataFrames</a:t>
            </a:r>
            <a:endParaRPr lang="en-US" dirty="0" smtClean="0"/>
          </a:p>
          <a:p>
            <a:r>
              <a:rPr lang="en-US" dirty="0" err="1" smtClean="0"/>
              <a:t>Ipython</a:t>
            </a:r>
            <a:r>
              <a:rPr lang="en-US" dirty="0" smtClean="0"/>
              <a:t>/</a:t>
            </a:r>
            <a:r>
              <a:rPr lang="en-US" dirty="0" err="1" smtClean="0"/>
              <a:t>Jupyter</a:t>
            </a:r>
            <a:r>
              <a:rPr lang="en-US" dirty="0" smtClean="0"/>
              <a:t> is a great notebook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03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C/C++ are fast to run, but generally slow to develop</a:t>
            </a:r>
          </a:p>
          <a:p>
            <a:r>
              <a:rPr lang="en-US" dirty="0" err="1" smtClean="0"/>
              <a:t>Scala</a:t>
            </a:r>
            <a:r>
              <a:rPr lang="en-US" dirty="0" smtClean="0"/>
              <a:t> is an even better language for Spark</a:t>
            </a:r>
          </a:p>
          <a:p>
            <a:pPr lvl="1"/>
            <a:r>
              <a:rPr lang="en-US" dirty="0" smtClean="0"/>
              <a:t>But not so strong in wider data science</a:t>
            </a:r>
          </a:p>
          <a:p>
            <a:r>
              <a:rPr lang="en-US" dirty="0" smtClean="0"/>
              <a:t>Java is too wordy for Data Science!</a:t>
            </a:r>
          </a:p>
          <a:p>
            <a:r>
              <a:rPr lang="en-US" dirty="0" smtClean="0"/>
              <a:t>R is a great model for both Data Science and Spark, if you are a statistician</a:t>
            </a:r>
          </a:p>
          <a:p>
            <a:endParaRPr lang="en-US" dirty="0"/>
          </a:p>
          <a:p>
            <a:r>
              <a:rPr lang="en-US" dirty="0" smtClean="0"/>
              <a:t>Do not even consider Perl </a:t>
            </a:r>
            <a:r>
              <a:rPr lang="en-US" dirty="0"/>
              <a:t>;</a:t>
            </a:r>
            <a:r>
              <a:rPr lang="en-US" dirty="0" smtClean="0"/>
              <a:t>-)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967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Contents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098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Definitions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Origins of Big Data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Case Studies</a:t>
            </a:r>
            <a:r>
              <a:rPr lang="en-US" dirty="0">
                <a:ea typeface="ヒラギノ角ゴ ProN W3" charset="0"/>
                <a:cs typeface="ヒラギノ角ゴ ProN W3" charset="0"/>
              </a:rPr>
              <a:t> </a:t>
            </a:r>
            <a:r>
              <a:rPr lang="en-US" dirty="0" smtClean="0">
                <a:ea typeface="ヒラギノ角ゴ ProN W3" charset="0"/>
                <a:cs typeface="ヒラギノ角ゴ ProN W3" charset="0"/>
              </a:rPr>
              <a:t>and Motivations</a:t>
            </a:r>
          </a:p>
          <a:p>
            <a:pPr marL="0" indent="0" eaLnBrk="1" hangingPunct="1">
              <a:buNone/>
            </a:pPr>
            <a:endParaRPr lang="en-US" dirty="0" smtClean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35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Notebooks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Web-based systems that combine documentation, code and graphics into one place</a:t>
            </a:r>
          </a:p>
          <a:p>
            <a:r>
              <a:rPr lang="en-US" dirty="0" smtClean="0"/>
              <a:t>Two front runners for Big Data</a:t>
            </a:r>
          </a:p>
          <a:p>
            <a:pPr lvl="1"/>
            <a:r>
              <a:rPr lang="en-US" dirty="0" err="1" smtClean="0"/>
              <a:t>Jupyter</a:t>
            </a:r>
            <a:r>
              <a:rPr lang="en-US" dirty="0" smtClean="0"/>
              <a:t> (formerly </a:t>
            </a:r>
            <a:r>
              <a:rPr lang="en-US" dirty="0" err="1" smtClean="0"/>
              <a:t>IPython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Based on Python but supporting other languages</a:t>
            </a:r>
          </a:p>
          <a:p>
            <a:pPr lvl="1"/>
            <a:r>
              <a:rPr lang="en-US" dirty="0" smtClean="0"/>
              <a:t>Apache Zeppelin</a:t>
            </a:r>
          </a:p>
          <a:p>
            <a:pPr lvl="2"/>
            <a:r>
              <a:rPr lang="en-US" dirty="0" smtClean="0"/>
              <a:t>More language neutral but newer and more buggy (this may be changing of course)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123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0"/>
            <a:ext cx="84551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02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and scientific analysis library in Python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sudo</a:t>
            </a:r>
            <a:r>
              <a:rPr lang="en-US" dirty="0" smtClean="0"/>
              <a:t>) pip install </a:t>
            </a:r>
            <a:r>
              <a:rPr lang="en-US" dirty="0" err="1" smtClean="0"/>
              <a:t>numpy</a:t>
            </a:r>
            <a:endParaRPr lang="en-US" dirty="0" smtClean="0"/>
          </a:p>
          <a:p>
            <a:r>
              <a:rPr lang="en-US" dirty="0" smtClean="0"/>
              <a:t>Foundation of most data analysis in Python</a:t>
            </a:r>
          </a:p>
          <a:p>
            <a:r>
              <a:rPr lang="en-US" dirty="0" smtClean="0"/>
              <a:t>Based on arrays of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8455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Base ecosystem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983659" y="3847702"/>
            <a:ext cx="6873175" cy="119540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numpy</a:t>
            </a:r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983660" y="2505848"/>
            <a:ext cx="2191447" cy="119540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scipy</a:t>
            </a:r>
            <a:endParaRPr lang="en-US" sz="3200" dirty="0"/>
          </a:p>
        </p:txBody>
      </p:sp>
      <p:sp>
        <p:nvSpPr>
          <p:cNvPr id="6" name="Rounded Rectangle 5"/>
          <p:cNvSpPr/>
          <p:nvPr/>
        </p:nvSpPr>
        <p:spPr>
          <a:xfrm>
            <a:off x="3324524" y="2505848"/>
            <a:ext cx="2191447" cy="119540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pandas</a:t>
            </a:r>
            <a:endParaRPr lang="en-US" sz="3200" dirty="0"/>
          </a:p>
        </p:txBody>
      </p:sp>
      <p:sp>
        <p:nvSpPr>
          <p:cNvPr id="7" name="Rounded Rectangle 6"/>
          <p:cNvSpPr/>
          <p:nvPr/>
        </p:nvSpPr>
        <p:spPr>
          <a:xfrm>
            <a:off x="5665388" y="2505848"/>
            <a:ext cx="2191447" cy="119540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matplotlib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78930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rich relational data model built on top of Python’s </a:t>
            </a:r>
            <a:r>
              <a:rPr lang="en-US" dirty="0" err="1" smtClean="0"/>
              <a:t>numpy</a:t>
            </a:r>
            <a:endParaRPr lang="en-US" dirty="0" smtClean="0"/>
          </a:p>
          <a:p>
            <a:pPr lvl="1"/>
            <a:r>
              <a:rPr lang="en-US" dirty="0" smtClean="0"/>
              <a:t>Emerged from the finance industry</a:t>
            </a:r>
          </a:p>
          <a:p>
            <a:pPr lvl="1"/>
            <a:r>
              <a:rPr lang="en-US" dirty="0" smtClean="0"/>
              <a:t>Like R’s </a:t>
            </a:r>
            <a:r>
              <a:rPr lang="en-US" dirty="0" err="1" smtClean="0"/>
              <a:t>data.frame</a:t>
            </a:r>
            <a:r>
              <a:rPr lang="en-US" dirty="0" smtClean="0"/>
              <a:t> (but maybe better?)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302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simple graphing library for Python</a:t>
            </a:r>
          </a:p>
          <a:p>
            <a:r>
              <a:rPr lang="en-US" dirty="0" smtClean="0"/>
              <a:t>Works well with Pandas and </a:t>
            </a:r>
            <a:r>
              <a:rPr lang="en-US" dirty="0" err="1" smtClean="0"/>
              <a:t>Numpy</a:t>
            </a:r>
            <a:endParaRPr lang="en-US" dirty="0" smtClean="0"/>
          </a:p>
          <a:p>
            <a:r>
              <a:rPr lang="en-US" dirty="0" smtClean="0"/>
              <a:t>Integrated into </a:t>
            </a:r>
            <a:r>
              <a:rPr lang="en-US" dirty="0" err="1" smtClean="0"/>
              <a:t>Jupyter</a:t>
            </a:r>
            <a:endParaRPr lang="en-US" dirty="0" smtClean="0"/>
          </a:p>
          <a:p>
            <a:r>
              <a:rPr lang="en-US" dirty="0" smtClean="0"/>
              <a:t>There are many alternatives</a:t>
            </a:r>
          </a:p>
          <a:p>
            <a:pPr lvl="1"/>
            <a:r>
              <a:rPr lang="en-US" dirty="0" smtClean="0"/>
              <a:t>E.g. </a:t>
            </a:r>
            <a:r>
              <a:rPr lang="en-US" dirty="0" err="1" smtClean="0"/>
              <a:t>Bokeh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6827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</a:t>
            </a:r>
          </a:p>
          <a:p>
            <a:r>
              <a:rPr lang="en-US" dirty="0"/>
              <a:t>p</a:t>
            </a:r>
            <a:r>
              <a:rPr lang="en-US" dirty="0" smtClean="0"/>
              <a:t>andas</a:t>
            </a:r>
          </a:p>
          <a:p>
            <a:r>
              <a:rPr lang="en-US" dirty="0" err="1" smtClean="0"/>
              <a:t>matplotlib</a:t>
            </a:r>
            <a:endParaRPr lang="en-US" dirty="0" smtClean="0"/>
          </a:p>
          <a:p>
            <a:r>
              <a:rPr lang="en-US" dirty="0" err="1"/>
              <a:t>p</a:t>
            </a:r>
            <a:r>
              <a:rPr lang="en-US" dirty="0" err="1" smtClean="0"/>
              <a:t>yspark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Apache Spark with Python</a:t>
            </a:r>
          </a:p>
          <a:p>
            <a:r>
              <a:rPr lang="en-US" dirty="0" err="1" smtClean="0"/>
              <a:t>Jupyter</a:t>
            </a:r>
            <a:endParaRPr lang="en-US" dirty="0"/>
          </a:p>
          <a:p>
            <a:r>
              <a:rPr lang="en-US" dirty="0" smtClean="0"/>
              <a:t>Some other libraries </a:t>
            </a:r>
            <a:r>
              <a:rPr lang="en-US" dirty="0" err="1" smtClean="0"/>
              <a:t>etc</a:t>
            </a:r>
            <a:r>
              <a:rPr lang="en-US" dirty="0" smtClean="0"/>
              <a:t> as we 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670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265" y="174330"/>
            <a:ext cx="4681855" cy="61513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1091" y="884100"/>
            <a:ext cx="3344335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Recommended </a:t>
            </a:r>
          </a:p>
          <a:p>
            <a:r>
              <a:rPr lang="en-US" sz="4000" dirty="0" smtClean="0"/>
              <a:t>Reading!</a:t>
            </a:r>
          </a:p>
          <a:p>
            <a:endParaRPr lang="en-US" sz="4000" dirty="0"/>
          </a:p>
          <a:p>
            <a:r>
              <a:rPr lang="en-US" sz="4000" dirty="0" smtClean="0"/>
              <a:t>(take a look at</a:t>
            </a:r>
            <a:br>
              <a:rPr lang="en-US" sz="4000" dirty="0" smtClean="0"/>
            </a:br>
            <a:r>
              <a:rPr lang="en-US" sz="4000" dirty="0" smtClean="0"/>
              <a:t>my copy)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21219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ase studies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792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Big Data </a:t>
            </a:r>
            <a:br>
              <a:rPr lang="en-US" dirty="0" smtClean="0"/>
            </a:br>
            <a:r>
              <a:rPr lang="en-US" dirty="0" smtClean="0"/>
              <a:t>Cloud management analytics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380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84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/>
              <a:t>of a very large size, typically to the extent that its manipulation and management present significant logistical </a:t>
            </a:r>
            <a:r>
              <a:rPr lang="en-US" dirty="0" smtClean="0"/>
              <a:t>challenges</a:t>
            </a:r>
          </a:p>
          <a:p>
            <a:pPr lvl="1"/>
            <a:r>
              <a:rPr lang="en-US" dirty="0" smtClean="0"/>
              <a:t>Oxford English Dictionary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69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Realtime</a:t>
            </a:r>
            <a:r>
              <a:rPr lang="en-US" dirty="0" smtClean="0"/>
              <a:t> Big Data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York-based Bank</a:t>
            </a:r>
          </a:p>
          <a:p>
            <a:r>
              <a:rPr lang="en-US" dirty="0" smtClean="0"/>
              <a:t>25 servers in a cluster </a:t>
            </a:r>
            <a:r>
              <a:rPr lang="en-US" dirty="0" err="1" smtClean="0"/>
              <a:t>analysing</a:t>
            </a:r>
            <a:r>
              <a:rPr lang="en-US" dirty="0" smtClean="0"/>
              <a:t> trading and system data from operational systems</a:t>
            </a:r>
          </a:p>
          <a:p>
            <a:r>
              <a:rPr lang="en-US" dirty="0" smtClean="0"/>
              <a:t>Siddhi-based engine processing data in </a:t>
            </a:r>
            <a:r>
              <a:rPr lang="en-US" dirty="0" err="1" smtClean="0"/>
              <a:t>realtime</a:t>
            </a:r>
            <a:endParaRPr lang="en-US" dirty="0"/>
          </a:p>
          <a:p>
            <a:r>
              <a:rPr lang="en-US" dirty="0" smtClean="0"/>
              <a:t>Handling 10,000s of events/second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4894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0"/>
            <a:ext cx="8388991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7059" y="6610403"/>
            <a:ext cx="63696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firstlook.org</a:t>
            </a:r>
            <a:r>
              <a:rPr lang="en-US" sz="1200" dirty="0"/>
              <a:t>/</a:t>
            </a:r>
            <a:r>
              <a:rPr lang="en-US" sz="1200" dirty="0" err="1"/>
              <a:t>theintercept</a:t>
            </a:r>
            <a:r>
              <a:rPr lang="en-US" sz="1200" dirty="0"/>
              <a:t>/2015/07/01/</a:t>
            </a:r>
            <a:r>
              <a:rPr lang="en-US" sz="1200" dirty="0" err="1"/>
              <a:t>nsas</a:t>
            </a:r>
            <a:r>
              <a:rPr lang="en-US" sz="1200" dirty="0"/>
              <a:t>-</a:t>
            </a:r>
            <a:r>
              <a:rPr lang="en-US" sz="1200" dirty="0" err="1"/>
              <a:t>google</a:t>
            </a:r>
            <a:r>
              <a:rPr lang="en-US" sz="1200" dirty="0"/>
              <a:t>-worlds-private-communications/</a:t>
            </a:r>
          </a:p>
        </p:txBody>
      </p:sp>
    </p:spTree>
    <p:extLst>
      <p:ext uri="{BB962C8B-B14F-4D97-AF65-F5344CB8AC3E}">
        <p14:creationId xmlns:p14="http://schemas.microsoft.com/office/powerpoint/2010/main" val="212402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Big Data </a:t>
            </a:r>
            <a:r>
              <a:rPr lang="en-US" sz="4000" dirty="0"/>
              <a:t>in Genomics</a:t>
            </a:r>
            <a:br>
              <a:rPr lang="en-US" sz="4000" dirty="0"/>
            </a:br>
            <a:r>
              <a:rPr lang="en-US" sz="1600" dirty="0">
                <a:hlinkClick r:id="rId2"/>
              </a:rPr>
              <a:t>http://www.laboratory-journal.com/science/information-technology-it/big-data-genomics-challenges-and-</a:t>
            </a:r>
            <a:r>
              <a:rPr lang="en-US" sz="1600" dirty="0" smtClean="0">
                <a:hlinkClick r:id="rId2"/>
              </a:rPr>
              <a:t>solutions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7429"/>
            <a:ext cx="9144000" cy="496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591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Maclaren</a:t>
            </a:r>
            <a:r>
              <a:rPr lang="en-US" dirty="0" smtClean="0"/>
              <a:t> Formula 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5635" y="4799013"/>
            <a:ext cx="8229600" cy="132715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Collects 1Gb/race</a:t>
            </a:r>
          </a:p>
          <a:p>
            <a:r>
              <a:rPr lang="en-US" dirty="0" err="1" smtClean="0"/>
              <a:t>Analysing</a:t>
            </a:r>
            <a:r>
              <a:rPr lang="en-US" dirty="0" smtClean="0"/>
              <a:t> in real-time to tune and manage the car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875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5683"/>
            <a:ext cx="9058575" cy="652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671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Large Hadron Collider</a:t>
            </a:r>
            <a:br>
              <a:rPr lang="en-US" sz="3600" dirty="0" smtClean="0"/>
            </a:br>
            <a:r>
              <a:rPr lang="en-US" sz="2000" dirty="0" smtClean="0"/>
              <a:t>Compact </a:t>
            </a:r>
            <a:r>
              <a:rPr lang="en-US" sz="2000" dirty="0" err="1" smtClean="0"/>
              <a:t>Muon</a:t>
            </a:r>
            <a:r>
              <a:rPr lang="en-US" sz="2000" dirty="0" smtClean="0"/>
              <a:t> </a:t>
            </a:r>
            <a:r>
              <a:rPr lang="en-US" sz="2000" smtClean="0"/>
              <a:t>Solenoid Experiment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1100" dirty="0" smtClean="0"/>
              <a:t>Source</a:t>
            </a:r>
            <a:r>
              <a:rPr lang="en-US" sz="1100" dirty="0"/>
              <a:t>: </a:t>
            </a:r>
            <a:r>
              <a:rPr lang="en-US" sz="1100" dirty="0">
                <a:hlinkClick r:id="rId2"/>
              </a:rPr>
              <a:t>http://cmsweb.cern.ch/</a:t>
            </a:r>
            <a:r>
              <a:rPr lang="en-US" sz="1100" dirty="0" smtClean="0">
                <a:hlinkClick r:id="rId2"/>
              </a:rPr>
              <a:t>phedex</a:t>
            </a:r>
            <a:r>
              <a:rPr lang="en-US" sz="1100" dirty="0" smtClean="0"/>
              <a:t> </a:t>
            </a:r>
            <a:endParaRPr lang="en-US" sz="11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17202"/>
            <a:ext cx="8229600" cy="544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4982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2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Gartner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6022" indent="0">
              <a:buNone/>
            </a:pPr>
            <a:r>
              <a:rPr lang="en-US" b="1" dirty="0"/>
              <a:t>Big data</a:t>
            </a:r>
            <a:r>
              <a:rPr lang="en-US" dirty="0"/>
              <a:t> is </a:t>
            </a:r>
            <a:r>
              <a:rPr lang="en-US" b="1" dirty="0">
                <a:solidFill>
                  <a:srgbClr val="FF6600"/>
                </a:solidFill>
              </a:rPr>
              <a:t>high-volume</a:t>
            </a:r>
            <a:r>
              <a:rPr lang="en-US" dirty="0"/>
              <a:t>, </a:t>
            </a:r>
            <a:r>
              <a:rPr lang="en-US" b="1" dirty="0">
                <a:solidFill>
                  <a:srgbClr val="FF6600"/>
                </a:solidFill>
              </a:rPr>
              <a:t>high-velocity</a:t>
            </a:r>
            <a:r>
              <a:rPr lang="en-US" dirty="0"/>
              <a:t> and</a:t>
            </a:r>
            <a:r>
              <a:rPr lang="en-US" dirty="0">
                <a:solidFill>
                  <a:srgbClr val="FF6600"/>
                </a:solidFill>
              </a:rPr>
              <a:t> </a:t>
            </a:r>
            <a:r>
              <a:rPr lang="en-US" b="1" dirty="0">
                <a:solidFill>
                  <a:srgbClr val="FF6600"/>
                </a:solidFill>
              </a:rPr>
              <a:t>high-variety</a:t>
            </a:r>
            <a:r>
              <a:rPr lang="en-US" b="1" dirty="0">
                <a:solidFill>
                  <a:srgbClr val="008000"/>
                </a:solidFill>
              </a:rPr>
              <a:t> </a:t>
            </a:r>
            <a:r>
              <a:rPr lang="en-US" dirty="0"/>
              <a:t>information assets that demand cost-effective, innovative forms of information processing for enhanced insight and decision making.</a:t>
            </a:r>
            <a:br>
              <a:rPr lang="en-US" dirty="0"/>
            </a:b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72481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three </a:t>
            </a:r>
            <a:r>
              <a:rPr lang="en-US" dirty="0" err="1" smtClean="0"/>
              <a:t>Vs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Velocity</a:t>
            </a:r>
          </a:p>
          <a:p>
            <a:pPr lvl="1"/>
            <a:r>
              <a:rPr lang="en-US" dirty="0" smtClean="0"/>
              <a:t>Need to be able to process data faster</a:t>
            </a:r>
          </a:p>
          <a:p>
            <a:pPr lvl="1"/>
            <a:r>
              <a:rPr lang="en-US" dirty="0" smtClean="0"/>
              <a:t>Handle very large numbers of data elements/sec incoming</a:t>
            </a:r>
            <a:endParaRPr lang="en-US" dirty="0"/>
          </a:p>
          <a:p>
            <a:r>
              <a:rPr lang="en-US" dirty="0" smtClean="0"/>
              <a:t>Variety</a:t>
            </a:r>
          </a:p>
          <a:p>
            <a:pPr lvl="1"/>
            <a:r>
              <a:rPr lang="en-US" dirty="0" smtClean="0"/>
              <a:t>Not just the same old columns</a:t>
            </a:r>
          </a:p>
          <a:p>
            <a:pPr lvl="1"/>
            <a:r>
              <a:rPr lang="en-US" dirty="0" smtClean="0"/>
              <a:t>New formats, new sources, new details</a:t>
            </a:r>
            <a:endParaRPr lang="en-US" dirty="0"/>
          </a:p>
          <a:p>
            <a:r>
              <a:rPr lang="en-US" dirty="0" smtClean="0"/>
              <a:t>Volume</a:t>
            </a:r>
          </a:p>
          <a:p>
            <a:pPr lvl="1"/>
            <a:r>
              <a:rPr lang="en-US" dirty="0" smtClean="0"/>
              <a:t>Massive volumes are becoming normal</a:t>
            </a:r>
          </a:p>
          <a:p>
            <a:pPr lvl="1"/>
            <a:r>
              <a:rPr lang="en-US" dirty="0" smtClean="0"/>
              <a:t>Collecting the next level of data</a:t>
            </a:r>
          </a:p>
          <a:p>
            <a:pPr lvl="2"/>
            <a:r>
              <a:rPr lang="en-US" dirty="0" smtClean="0"/>
              <a:t>E.g. Bank Trades, Website interactions, shopping experiences, </a:t>
            </a:r>
            <a:r>
              <a:rPr lang="en-US" dirty="0" err="1" smtClean="0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374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Big Data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Any data storage and analysis that:</a:t>
            </a:r>
          </a:p>
          <a:p>
            <a:pPr lvl="1"/>
            <a:r>
              <a:rPr lang="en-US" dirty="0" smtClean="0"/>
              <a:t>Cannot be processed on a single machine in a timely manner</a:t>
            </a:r>
          </a:p>
          <a:p>
            <a:pPr lvl="1"/>
            <a:r>
              <a:rPr lang="en-US" dirty="0" smtClean="0"/>
              <a:t>Over time needs more computation and resources than a fixed size system can provide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090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Origins of Big Data - 1997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8687"/>
            <a:ext cx="9144000" cy="474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2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Reduce 2008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2247900"/>
            <a:ext cx="8318500" cy="2349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02584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widely used approach</a:t>
            </a:r>
            <a:endParaRPr lang="en-US" dirty="0"/>
          </a:p>
          <a:p>
            <a:r>
              <a:rPr lang="en-US" dirty="0" smtClean="0"/>
              <a:t>You ingest core data and never change it</a:t>
            </a:r>
          </a:p>
          <a:p>
            <a:pPr lvl="1"/>
            <a:r>
              <a:rPr lang="en-US" dirty="0" smtClean="0"/>
              <a:t>You can create summaries, cleaned data,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But the original data is immutable</a:t>
            </a:r>
          </a:p>
          <a:p>
            <a:r>
              <a:rPr lang="en-US" dirty="0"/>
              <a:t>C</a:t>
            </a:r>
            <a:r>
              <a:rPr lang="en-US" dirty="0" smtClean="0"/>
              <a:t>heap disk space</a:t>
            </a:r>
            <a:r>
              <a:rPr lang="is-IS" smtClean="0"/>
              <a:t>…</a:t>
            </a:r>
            <a:endParaRPr lang="en-US" dirty="0" smtClean="0"/>
          </a:p>
          <a:p>
            <a:r>
              <a:rPr lang="en-US" dirty="0" smtClean="0"/>
              <a:t>Related to Event Sourcing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61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3134</TotalTime>
  <Words>688</Words>
  <Application>Microsoft Macintosh PowerPoint</Application>
  <PresentationFormat>On-screen Show (4:3)</PresentationFormat>
  <Paragraphs>128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Cloud Computing and Big Data  Big Data Introduction</vt:lpstr>
      <vt:lpstr>Contents</vt:lpstr>
      <vt:lpstr>Big Data definition</vt:lpstr>
      <vt:lpstr>Gartner</vt:lpstr>
      <vt:lpstr>The three Vs</vt:lpstr>
      <vt:lpstr>My Big Data definition</vt:lpstr>
      <vt:lpstr>Origins of Big Data - 1997</vt:lpstr>
      <vt:lpstr>Map Reduce 2008</vt:lpstr>
      <vt:lpstr>Master Data</vt:lpstr>
      <vt:lpstr>Lambda Architecture</vt:lpstr>
      <vt:lpstr>Lambda Architecture instantiation (WSO2)</vt:lpstr>
      <vt:lpstr>Lambda Architecture (MapR)</vt:lpstr>
      <vt:lpstr>Big Data technologies</vt:lpstr>
      <vt:lpstr>Warning</vt:lpstr>
      <vt:lpstr>Same systems, new diagram</vt:lpstr>
      <vt:lpstr>Scalability at what COST</vt:lpstr>
      <vt:lpstr>  Why Python?</vt:lpstr>
      <vt:lpstr>Python for Big Data</vt:lpstr>
      <vt:lpstr>Other options</vt:lpstr>
      <vt:lpstr>Notebooks</vt:lpstr>
      <vt:lpstr>PowerPoint Presentation</vt:lpstr>
      <vt:lpstr>Numpy</vt:lpstr>
      <vt:lpstr>Base ecosystem</vt:lpstr>
      <vt:lpstr>Pandas</vt:lpstr>
      <vt:lpstr>Matplotlib</vt:lpstr>
      <vt:lpstr>This course</vt:lpstr>
      <vt:lpstr>PowerPoint Presentation</vt:lpstr>
      <vt:lpstr>Case studies</vt:lpstr>
      <vt:lpstr>Big Data  Cloud management analytics</vt:lpstr>
      <vt:lpstr>Realtime Big Data </vt:lpstr>
      <vt:lpstr>PowerPoint Presentation</vt:lpstr>
      <vt:lpstr>Big Data in Genomics http://www.laboratory-journal.com/science/information-technology-it/big-data-genomics-challenges-and-solutions </vt:lpstr>
      <vt:lpstr>Maclaren Formula 1</vt:lpstr>
      <vt:lpstr>PowerPoint Presentation</vt:lpstr>
      <vt:lpstr>Large Hadron Collider Compact Muon Solenoid Experiment Source: http://cmsweb.cern.ch/phedex </vt:lpstr>
      <vt:lpstr>Questions?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356</cp:revision>
  <dcterms:created xsi:type="dcterms:W3CDTF">2012-03-07T10:41:54Z</dcterms:created>
  <dcterms:modified xsi:type="dcterms:W3CDTF">2018-07-18T17:35:43Z</dcterms:modified>
</cp:coreProperties>
</file>